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jpeg"/><Relationship Id="rId8"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3.jpe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4.png"/><Relationship Id="rId4" Type="http://schemas.openxmlformats.org/officeDocument/2006/relationships/image" Target="../media/image4.jpeg"/><Relationship Id="rId5" Type="http://schemas.openxmlformats.org/officeDocument/2006/relationships/image" Target="../media/image8.png"/><Relationship Id="rId6"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5.jpeg"/><Relationship Id="rId7" Type="http://schemas.openxmlformats.org/officeDocument/2006/relationships/image" Target="../media/image12.png"/><Relationship Id="rId8"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6.jpeg"/><Relationship Id="rId6" Type="http://schemas.openxmlformats.org/officeDocument/2006/relationships/image" Target="../media/image17.png"/><Relationship Id="rId7"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94" name="Freeform 2"/>
          <p:cNvSpPr/>
          <p:nvPr/>
        </p:nvSpPr>
        <p:spPr>
          <a:xfrm>
            <a:off x="5920340" y="-491728"/>
            <a:ext cx="4142418" cy="4114801"/>
          </a:xfrm>
          <a:prstGeom prst="rect">
            <a:avLst/>
          </a:prstGeom>
          <a:blipFill>
            <a:blip r:embed="rId2"/>
            <a:stretch>
              <a:fillRect/>
            </a:stretch>
          </a:blipFill>
          <a:ln w="12700">
            <a:miter lim="400000"/>
          </a:ln>
        </p:spPr>
        <p:txBody>
          <a:bodyPr lIns="45719" rIns="45719"/>
          <a:lstStyle/>
          <a:p>
            <a:pPr/>
          </a:p>
        </p:txBody>
      </p:sp>
      <p:sp>
        <p:nvSpPr>
          <p:cNvPr id="95" name="Freeform 3"/>
          <p:cNvSpPr/>
          <p:nvPr/>
        </p:nvSpPr>
        <p:spPr>
          <a:xfrm>
            <a:off x="1528378" y="5630466"/>
            <a:ext cx="3827150" cy="4114801"/>
          </a:xfrm>
          <a:prstGeom prst="rect">
            <a:avLst/>
          </a:prstGeom>
          <a:blipFill>
            <a:blip r:embed="rId3"/>
            <a:stretch>
              <a:fillRect/>
            </a:stretch>
          </a:blipFill>
          <a:ln w="12700">
            <a:miter lim="400000"/>
          </a:ln>
        </p:spPr>
        <p:txBody>
          <a:bodyPr lIns="45719" rIns="45719"/>
          <a:lstStyle/>
          <a:p>
            <a:pPr/>
          </a:p>
        </p:txBody>
      </p:sp>
      <p:sp>
        <p:nvSpPr>
          <p:cNvPr id="96" name="Freeform 4"/>
          <p:cNvSpPr/>
          <p:nvPr/>
        </p:nvSpPr>
        <p:spPr>
          <a:xfrm>
            <a:off x="13262258" y="681023"/>
            <a:ext cx="4368154" cy="4114801"/>
          </a:xfrm>
          <a:prstGeom prst="rect">
            <a:avLst/>
          </a:prstGeom>
          <a:blipFill>
            <a:blip r:embed="rId4"/>
            <a:stretch>
              <a:fillRect/>
            </a:stretch>
          </a:blipFill>
          <a:ln w="12700">
            <a:miter lim="400000"/>
          </a:ln>
        </p:spPr>
        <p:txBody>
          <a:bodyPr lIns="45719" rIns="45719"/>
          <a:lstStyle/>
          <a:p>
            <a:pPr/>
          </a:p>
        </p:txBody>
      </p:sp>
      <p:sp>
        <p:nvSpPr>
          <p:cNvPr id="97" name="TextBox 15"/>
          <p:cNvSpPr txBox="1"/>
          <p:nvPr/>
        </p:nvSpPr>
        <p:spPr>
          <a:xfrm>
            <a:off x="654060" y="5612605"/>
            <a:ext cx="10532562" cy="5420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300"/>
              </a:lnSpc>
              <a:defRPr spc="1152" sz="3600">
                <a:solidFill>
                  <a:srgbClr val="FFBD59"/>
                </a:solidFill>
                <a:latin typeface="Poppins"/>
                <a:ea typeface="Poppins"/>
                <a:cs typeface="Poppins"/>
                <a:sym typeface="Poppins"/>
              </a:defRPr>
            </a:lvl1pPr>
          </a:lstStyle>
          <a:p>
            <a:pPr/>
            <a:r>
              <a:t>HACKTOBERFEST 1.0</a:t>
            </a:r>
          </a:p>
        </p:txBody>
      </p:sp>
      <p:sp>
        <p:nvSpPr>
          <p:cNvPr id="98" name="TextBox 16"/>
          <p:cNvSpPr txBox="1"/>
          <p:nvPr/>
        </p:nvSpPr>
        <p:spPr>
          <a:xfrm>
            <a:off x="-381001" y="3043534"/>
            <a:ext cx="13267598" cy="18135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400"/>
              </a:lnSpc>
              <a:defRPr sz="12000">
                <a:solidFill>
                  <a:srgbClr val="FFFFFF"/>
                </a:solidFill>
                <a:latin typeface="Mont Bold"/>
                <a:ea typeface="Mont Bold"/>
                <a:cs typeface="Mont Bold"/>
                <a:sym typeface="Mont Bold"/>
              </a:defRPr>
            </a:lvl1pPr>
          </a:lstStyle>
          <a:p>
            <a:pPr/>
            <a:r>
              <a:t>TEAM-13</a:t>
            </a:r>
          </a:p>
        </p:txBody>
      </p:sp>
      <p:pic>
        <p:nvPicPr>
          <p:cNvPr id="99" name="Picture 17" descr="Picture 17"/>
          <p:cNvPicPr>
            <a:picLocks noChangeAspect="1"/>
          </p:cNvPicPr>
          <p:nvPr/>
        </p:nvPicPr>
        <p:blipFill>
          <a:blip r:embed="rId5">
            <a:extLst/>
          </a:blip>
          <a:stretch>
            <a:fillRect/>
          </a:stretch>
        </p:blipFill>
        <p:spPr>
          <a:xfrm>
            <a:off x="1792389" y="-952500"/>
            <a:ext cx="5638801" cy="476190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Freeform 2"/>
          <p:cNvSpPr/>
          <p:nvPr/>
        </p:nvSpPr>
        <p:spPr>
          <a:xfrm>
            <a:off x="-389740" y="-15977"/>
            <a:ext cx="18288001" cy="10287001"/>
          </a:xfrm>
          <a:prstGeom prst="rect">
            <a:avLst/>
          </a:prstGeom>
          <a:blipFill>
            <a:blip r:embed="rId2"/>
            <a:stretch>
              <a:fillRect/>
            </a:stretch>
          </a:blipFill>
          <a:ln w="12700">
            <a:miter lim="400000"/>
          </a:ln>
        </p:spPr>
        <p:txBody>
          <a:bodyPr lIns="45719" rIns="45719"/>
          <a:lstStyle/>
          <a:p>
            <a:pPr>
              <a:defRPr>
                <a:solidFill>
                  <a:srgbClr val="FFFFFF"/>
                </a:solidFill>
              </a:defRPr>
            </a:pPr>
          </a:p>
        </p:txBody>
      </p:sp>
      <p:sp>
        <p:nvSpPr>
          <p:cNvPr id="102" name="Freeform 3"/>
          <p:cNvSpPr/>
          <p:nvPr/>
        </p:nvSpPr>
        <p:spPr>
          <a:xfrm>
            <a:off x="13900097" y="-3632307"/>
            <a:ext cx="8775807" cy="8775807"/>
          </a:xfrm>
          <a:prstGeom prst="rect">
            <a:avLst/>
          </a:prstGeom>
          <a:blipFill>
            <a:blip r:embed="rId3"/>
            <a:stretch>
              <a:fillRect/>
            </a:stretch>
          </a:blipFill>
          <a:ln w="12700">
            <a:miter lim="400000"/>
          </a:ln>
        </p:spPr>
        <p:txBody>
          <a:bodyPr lIns="45719" rIns="45719"/>
          <a:lstStyle/>
          <a:p>
            <a:pPr/>
          </a:p>
        </p:txBody>
      </p:sp>
      <p:sp>
        <p:nvSpPr>
          <p:cNvPr id="103" name="Freeform 4"/>
          <p:cNvSpPr/>
          <p:nvPr/>
        </p:nvSpPr>
        <p:spPr>
          <a:xfrm>
            <a:off x="8985518" y="2032950"/>
            <a:ext cx="3945959" cy="4812145"/>
          </a:xfrm>
          <a:prstGeom prst="rect">
            <a:avLst/>
          </a:prstGeom>
          <a:blipFill>
            <a:blip r:embed="rId4"/>
            <a:stretch>
              <a:fillRect/>
            </a:stretch>
          </a:blipFill>
          <a:ln w="12700">
            <a:miter lim="400000"/>
          </a:ln>
        </p:spPr>
        <p:txBody>
          <a:bodyPr lIns="45719" rIns="45719"/>
          <a:lstStyle/>
          <a:p>
            <a:pPr/>
          </a:p>
        </p:txBody>
      </p:sp>
      <p:sp>
        <p:nvSpPr>
          <p:cNvPr id="104" name="TextBox 5"/>
          <p:cNvSpPr txBox="1"/>
          <p:nvPr/>
        </p:nvSpPr>
        <p:spPr>
          <a:xfrm>
            <a:off x="748551" y="1074518"/>
            <a:ext cx="8005710" cy="20366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900"/>
              </a:lnSpc>
              <a:defRPr sz="7900">
                <a:solidFill>
                  <a:srgbClr val="F5F5F3"/>
                </a:solidFill>
                <a:latin typeface="League Spartan"/>
                <a:ea typeface="League Spartan"/>
                <a:cs typeface="League Spartan"/>
                <a:sym typeface="League Spartan"/>
              </a:defRPr>
            </a:lvl1pPr>
          </a:lstStyle>
          <a:p>
            <a:pPr/>
            <a:r>
              <a:t>Problem statement</a:t>
            </a:r>
          </a:p>
        </p:txBody>
      </p:sp>
      <p:grpSp>
        <p:nvGrpSpPr>
          <p:cNvPr id="107" name="Group 9"/>
          <p:cNvGrpSpPr/>
          <p:nvPr/>
        </p:nvGrpSpPr>
        <p:grpSpPr>
          <a:xfrm>
            <a:off x="10958498" y="285874"/>
            <a:ext cx="6300802" cy="8985168"/>
            <a:chOff x="0" y="0"/>
            <a:chExt cx="6300801" cy="8985167"/>
          </a:xfrm>
        </p:grpSpPr>
        <p:sp>
          <p:nvSpPr>
            <p:cNvPr id="105" name="Freeform 10"/>
            <p:cNvSpPr/>
            <p:nvPr/>
          </p:nvSpPr>
          <p:spPr>
            <a:xfrm>
              <a:off x="0" y="-1"/>
              <a:ext cx="6300802" cy="8985168"/>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06" name="Freeform 11"/>
            <p:cNvSpPr/>
            <p:nvPr/>
          </p:nvSpPr>
          <p:spPr>
            <a:xfrm>
              <a:off x="0" y="-1"/>
              <a:ext cx="6300802" cy="8985168"/>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grpSp>
      <p:sp>
        <p:nvSpPr>
          <p:cNvPr id="108" name="Freeform 12"/>
          <p:cNvSpPr/>
          <p:nvPr/>
        </p:nvSpPr>
        <p:spPr>
          <a:xfrm rot="15981021">
            <a:off x="13635651" y="7714883"/>
            <a:ext cx="946496" cy="3410794"/>
          </a:xfrm>
          <a:prstGeom prst="rect">
            <a:avLst/>
          </a:prstGeom>
          <a:blipFill>
            <a:blip r:embed="rId7"/>
            <a:stretch>
              <a:fillRect/>
            </a:stretch>
          </a:blipFill>
          <a:ln w="12700">
            <a:miter lim="400000"/>
          </a:ln>
        </p:spPr>
        <p:txBody>
          <a:bodyPr lIns="45719" rIns="45719"/>
          <a:lstStyle/>
          <a:p>
            <a:pPr/>
          </a:p>
        </p:txBody>
      </p:sp>
      <p:sp>
        <p:nvSpPr>
          <p:cNvPr id="109" name="TextBox 13"/>
          <p:cNvSpPr txBox="1"/>
          <p:nvPr/>
        </p:nvSpPr>
        <p:spPr>
          <a:xfrm>
            <a:off x="794272" y="4030979"/>
            <a:ext cx="9149886" cy="446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solidFill>
                  <a:srgbClr val="FFFFFF"/>
                </a:solidFill>
                <a:latin typeface="Lucida Bright"/>
                <a:ea typeface="Lucida Bright"/>
                <a:cs typeface="Lucida Bright"/>
                <a:sym typeface="Lucida Bright"/>
              </a:defRPr>
            </a:lvl1pPr>
          </a:lstStyle>
          <a:p>
            <a:pPr/>
            <a:r>
              <a:t>Build a standout cooking recipe website with a user-friendly search engine, enabling recipe searches by keywords. Include an ingredient-based search feature, displaying recipes that can be made with available ingredients and sorting them by increasing the number of missing items. Categorize recipes by cuisine, cost, and preparation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reeform 2"/>
          <p:cNvSpPr/>
          <p:nvPr/>
        </p:nvSpPr>
        <p:spPr>
          <a:xfrm>
            <a:off x="0" y="17860"/>
            <a:ext cx="18288000" cy="10287001"/>
          </a:xfrm>
          <a:prstGeom prst="rect">
            <a:avLst/>
          </a:prstGeom>
          <a:blipFill>
            <a:blip r:embed="rId2"/>
            <a:stretch>
              <a:fillRect/>
            </a:stretch>
          </a:blipFill>
          <a:ln w="12700">
            <a:miter lim="400000"/>
          </a:ln>
        </p:spPr>
        <p:txBody>
          <a:bodyPr lIns="45719" rIns="45719"/>
          <a:lstStyle/>
          <a:p>
            <a:pPr/>
          </a:p>
        </p:txBody>
      </p:sp>
      <p:sp>
        <p:nvSpPr>
          <p:cNvPr id="112" name="Freeform 3"/>
          <p:cNvSpPr/>
          <p:nvPr/>
        </p:nvSpPr>
        <p:spPr>
          <a:xfrm>
            <a:off x="14328708" y="-3650166"/>
            <a:ext cx="8775807" cy="8775808"/>
          </a:xfrm>
          <a:prstGeom prst="rect">
            <a:avLst/>
          </a:prstGeom>
          <a:blipFill>
            <a:blip r:embed="rId3"/>
            <a:stretch>
              <a:fillRect/>
            </a:stretch>
          </a:blipFill>
          <a:ln w="12700">
            <a:miter lim="400000"/>
          </a:ln>
        </p:spPr>
        <p:txBody>
          <a:bodyPr lIns="45719" rIns="45719"/>
          <a:lstStyle/>
          <a:p>
            <a:pPr/>
          </a:p>
        </p:txBody>
      </p:sp>
      <p:sp>
        <p:nvSpPr>
          <p:cNvPr id="113" name="Freeform 4"/>
          <p:cNvSpPr/>
          <p:nvPr/>
        </p:nvSpPr>
        <p:spPr>
          <a:xfrm rot="15981021">
            <a:off x="6194723" y="7286405"/>
            <a:ext cx="946496" cy="3410794"/>
          </a:xfrm>
          <a:prstGeom prst="rect">
            <a:avLst/>
          </a:prstGeom>
          <a:blipFill>
            <a:blip r:embed="rId4"/>
            <a:stretch>
              <a:fillRect/>
            </a:stretch>
          </a:blipFill>
          <a:ln w="12700">
            <a:miter lim="400000"/>
          </a:ln>
        </p:spPr>
        <p:txBody>
          <a:bodyPr lIns="45719" rIns="45719"/>
          <a:lstStyle/>
          <a:p>
            <a:pPr/>
          </a:p>
        </p:txBody>
      </p:sp>
      <p:sp>
        <p:nvSpPr>
          <p:cNvPr id="114" name="Freeform 5"/>
          <p:cNvSpPr/>
          <p:nvPr/>
        </p:nvSpPr>
        <p:spPr>
          <a:xfrm>
            <a:off x="0" y="7023157"/>
            <a:ext cx="3688198" cy="5338182"/>
          </a:xfrm>
          <a:prstGeom prst="rect">
            <a:avLst/>
          </a:prstGeom>
          <a:blipFill>
            <a:blip r:embed="rId5"/>
            <a:stretch>
              <a:fillRect/>
            </a:stretch>
          </a:blipFill>
          <a:ln w="12700">
            <a:miter lim="400000"/>
          </a:ln>
        </p:spPr>
        <p:txBody>
          <a:bodyPr lIns="45719" rIns="45719"/>
          <a:lstStyle/>
          <a:p>
            <a:pPr/>
          </a:p>
        </p:txBody>
      </p:sp>
      <p:sp>
        <p:nvSpPr>
          <p:cNvPr id="115" name="Freeform 6"/>
          <p:cNvSpPr/>
          <p:nvPr/>
        </p:nvSpPr>
        <p:spPr>
          <a:xfrm>
            <a:off x="-922700" y="-1727307"/>
            <a:ext cx="3488409" cy="5912558"/>
          </a:xfrm>
          <a:prstGeom prst="rect">
            <a:avLst/>
          </a:prstGeom>
          <a:blipFill>
            <a:blip r:embed="rId6"/>
            <a:stretch>
              <a:fillRect/>
            </a:stretch>
          </a:blipFill>
          <a:ln w="12700">
            <a:miter lim="400000"/>
          </a:ln>
        </p:spPr>
        <p:txBody>
          <a:bodyPr lIns="45719" rIns="45719"/>
          <a:lstStyle/>
          <a:p>
            <a:pPr/>
          </a:p>
        </p:txBody>
      </p:sp>
      <p:grpSp>
        <p:nvGrpSpPr>
          <p:cNvPr id="118" name="Group 7"/>
          <p:cNvGrpSpPr/>
          <p:nvPr/>
        </p:nvGrpSpPr>
        <p:grpSpPr>
          <a:xfrm>
            <a:off x="696791" y="1711817"/>
            <a:ext cx="6489086" cy="6827647"/>
            <a:chOff x="0" y="0"/>
            <a:chExt cx="6489084" cy="6827646"/>
          </a:xfrm>
        </p:grpSpPr>
        <p:sp>
          <p:nvSpPr>
            <p:cNvPr id="116" name="Freeform 8"/>
            <p:cNvSpPr/>
            <p:nvPr/>
          </p:nvSpPr>
          <p:spPr>
            <a:xfrm>
              <a:off x="-1" y="-1"/>
              <a:ext cx="6489086" cy="6827647"/>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17" name="Freeform 9"/>
            <p:cNvSpPr/>
            <p:nvPr/>
          </p:nvSpPr>
          <p:spPr>
            <a:xfrm>
              <a:off x="-1" y="-1"/>
              <a:ext cx="6489086" cy="6827647"/>
            </a:xfrm>
            <a:prstGeom prst="rect">
              <a:avLst/>
            </a:prstGeom>
            <a:blipFill rotWithShape="1">
              <a:blip r:embed="rId8"/>
              <a:srcRect l="0" t="0" r="0" b="0"/>
              <a:stretch>
                <a:fillRect/>
              </a:stretch>
            </a:blipFill>
            <a:ln w="12700" cap="flat">
              <a:noFill/>
              <a:miter lim="400000"/>
            </a:ln>
            <a:effectLst/>
          </p:spPr>
          <p:txBody>
            <a:bodyPr wrap="square" lIns="45719" tIns="45719" rIns="45719" bIns="45719" numCol="1" anchor="t">
              <a:noAutofit/>
            </a:bodyPr>
            <a:lstStyle/>
            <a:p>
              <a:pPr/>
            </a:p>
          </p:txBody>
        </p:sp>
      </p:grpSp>
      <p:grpSp>
        <p:nvGrpSpPr>
          <p:cNvPr id="121" name="Group 10"/>
          <p:cNvGrpSpPr/>
          <p:nvPr/>
        </p:nvGrpSpPr>
        <p:grpSpPr>
          <a:xfrm>
            <a:off x="8525285" y="1371846"/>
            <a:ext cx="7626483" cy="3450823"/>
            <a:chOff x="0" y="0"/>
            <a:chExt cx="7626481" cy="3450821"/>
          </a:xfrm>
        </p:grpSpPr>
        <p:sp>
          <p:nvSpPr>
            <p:cNvPr id="119" name="TextBox 11"/>
            <p:cNvSpPr txBox="1"/>
            <p:nvPr/>
          </p:nvSpPr>
          <p:spPr>
            <a:xfrm>
              <a:off x="0" y="2050399"/>
              <a:ext cx="7626482" cy="1400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700"/>
                </a:lnSpc>
                <a:defRPr sz="2900">
                  <a:solidFill>
                    <a:srgbClr val="FFFFFF"/>
                  </a:solidFill>
                  <a:latin typeface="Glacial Indifference"/>
                  <a:ea typeface="Glacial Indifference"/>
                  <a:cs typeface="Glacial Indifference"/>
                  <a:sym typeface="Glacial Indifference"/>
                </a:defRPr>
              </a:lvl1pPr>
            </a:lstStyle>
            <a:p>
              <a:pPr/>
              <a:r>
                <a:t>To make cooking easier this interactive website will guide beginners to find the recipes they want with interactive searching</a:t>
              </a:r>
            </a:p>
          </p:txBody>
        </p:sp>
        <p:sp>
          <p:nvSpPr>
            <p:cNvPr id="120" name="TextBox 12"/>
            <p:cNvSpPr txBox="1"/>
            <p:nvPr/>
          </p:nvSpPr>
          <p:spPr>
            <a:xfrm>
              <a:off x="0" y="0"/>
              <a:ext cx="7626482" cy="1255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9600"/>
                </a:lnSpc>
                <a:defRPr sz="9600">
                  <a:solidFill>
                    <a:srgbClr val="FFFFFF"/>
                  </a:solidFill>
                  <a:latin typeface="League Spartan"/>
                  <a:ea typeface="League Spartan"/>
                  <a:cs typeface="League Spartan"/>
                  <a:sym typeface="League Spartan"/>
                </a:defRPr>
              </a:lvl1pPr>
            </a:lstStyle>
            <a:p>
              <a:pPr/>
              <a:r>
                <a:t>Solution</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24" name="Freeform 3"/>
          <p:cNvSpPr/>
          <p:nvPr/>
        </p:nvSpPr>
        <p:spPr>
          <a:xfrm>
            <a:off x="-3012179" y="-3359204"/>
            <a:ext cx="7088152" cy="7088152"/>
          </a:xfrm>
          <a:prstGeom prst="rect">
            <a:avLst/>
          </a:prstGeom>
          <a:blipFill>
            <a:blip r:embed="rId3"/>
            <a:stretch>
              <a:fillRect/>
            </a:stretch>
          </a:blipFill>
          <a:ln w="12700">
            <a:miter lim="400000"/>
          </a:ln>
        </p:spPr>
        <p:txBody>
          <a:bodyPr lIns="45719" rIns="45719"/>
          <a:lstStyle/>
          <a:p>
            <a:pPr/>
          </a:p>
        </p:txBody>
      </p:sp>
      <p:sp>
        <p:nvSpPr>
          <p:cNvPr id="125" name="Freeform 4"/>
          <p:cNvSpPr/>
          <p:nvPr/>
        </p:nvSpPr>
        <p:spPr>
          <a:xfrm>
            <a:off x="9375057" y="1874865"/>
            <a:ext cx="3945960" cy="4812146"/>
          </a:xfrm>
          <a:prstGeom prst="rect">
            <a:avLst/>
          </a:prstGeom>
          <a:blipFill>
            <a:blip r:embed="rId4"/>
            <a:stretch>
              <a:fillRect/>
            </a:stretch>
          </a:blipFill>
          <a:ln w="12700">
            <a:miter lim="400000"/>
          </a:ln>
        </p:spPr>
        <p:txBody>
          <a:bodyPr lIns="45719" rIns="45719"/>
          <a:lstStyle/>
          <a:p>
            <a:pPr/>
          </a:p>
        </p:txBody>
      </p:sp>
      <p:sp>
        <p:nvSpPr>
          <p:cNvPr id="126" name="TextBox 5"/>
          <p:cNvSpPr txBox="1"/>
          <p:nvPr/>
        </p:nvSpPr>
        <p:spPr>
          <a:xfrm>
            <a:off x="748551" y="1074517"/>
            <a:ext cx="8005710" cy="20366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900"/>
              </a:lnSpc>
              <a:defRPr sz="7900">
                <a:solidFill>
                  <a:srgbClr val="F5F5F3"/>
                </a:solidFill>
                <a:latin typeface="League Spartan"/>
                <a:ea typeface="League Spartan"/>
                <a:cs typeface="League Spartan"/>
                <a:sym typeface="League Spartan"/>
              </a:defRPr>
            </a:lvl1pPr>
          </a:lstStyle>
          <a:p>
            <a:pPr/>
            <a:r>
              <a:t>Key Features and Functionality</a:t>
            </a:r>
          </a:p>
        </p:txBody>
      </p:sp>
      <p:sp>
        <p:nvSpPr>
          <p:cNvPr id="127" name="Freeform 10"/>
          <p:cNvSpPr/>
          <p:nvPr/>
        </p:nvSpPr>
        <p:spPr>
          <a:xfrm>
            <a:off x="14841109" y="-1815313"/>
            <a:ext cx="4199973" cy="7118598"/>
          </a:xfrm>
          <a:prstGeom prst="rect">
            <a:avLst/>
          </a:prstGeom>
          <a:blipFill>
            <a:blip r:embed="rId5"/>
            <a:stretch>
              <a:fillRect/>
            </a:stretch>
          </a:blipFill>
          <a:ln w="12700">
            <a:miter lim="400000"/>
          </a:ln>
        </p:spPr>
        <p:txBody>
          <a:bodyPr lIns="45719" rIns="45719"/>
          <a:lstStyle/>
          <a:p>
            <a:pPr/>
          </a:p>
        </p:txBody>
      </p:sp>
      <p:grpSp>
        <p:nvGrpSpPr>
          <p:cNvPr id="130" name="Group 11"/>
          <p:cNvGrpSpPr/>
          <p:nvPr/>
        </p:nvGrpSpPr>
        <p:grpSpPr>
          <a:xfrm>
            <a:off x="10958498" y="285874"/>
            <a:ext cx="6300802" cy="8985168"/>
            <a:chOff x="0" y="0"/>
            <a:chExt cx="6300801" cy="8985167"/>
          </a:xfrm>
        </p:grpSpPr>
        <p:sp>
          <p:nvSpPr>
            <p:cNvPr id="128" name="Freeform 12"/>
            <p:cNvSpPr/>
            <p:nvPr/>
          </p:nvSpPr>
          <p:spPr>
            <a:xfrm>
              <a:off x="0" y="-1"/>
              <a:ext cx="6300802" cy="8985168"/>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29" name="Freeform 13"/>
            <p:cNvSpPr/>
            <p:nvPr/>
          </p:nvSpPr>
          <p:spPr>
            <a:xfrm>
              <a:off x="0" y="-1"/>
              <a:ext cx="6300802" cy="8985168"/>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p>
          </p:txBody>
        </p:sp>
      </p:grpSp>
      <p:sp>
        <p:nvSpPr>
          <p:cNvPr id="131" name="Freeform 14"/>
          <p:cNvSpPr/>
          <p:nvPr/>
        </p:nvSpPr>
        <p:spPr>
          <a:xfrm rot="15981021">
            <a:off x="13635651" y="7714883"/>
            <a:ext cx="946496" cy="3410794"/>
          </a:xfrm>
          <a:prstGeom prst="rect">
            <a:avLst/>
          </a:prstGeom>
          <a:blipFill>
            <a:blip r:embed="rId8"/>
            <a:stretch>
              <a:fillRect/>
            </a:stretch>
          </a:blipFill>
          <a:ln w="12700">
            <a:miter lim="400000"/>
          </a:ln>
        </p:spPr>
        <p:txBody>
          <a:bodyPr lIns="45719" rIns="45719"/>
          <a:lstStyle/>
          <a:p>
            <a:pPr/>
          </a:p>
        </p:txBody>
      </p:sp>
      <p:sp>
        <p:nvSpPr>
          <p:cNvPr id="132" name="TextBox 14"/>
          <p:cNvSpPr txBox="1"/>
          <p:nvPr/>
        </p:nvSpPr>
        <p:spPr>
          <a:xfrm>
            <a:off x="779523" y="4189393"/>
            <a:ext cx="7226218" cy="21719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defRPr>
            </a:lvl1pPr>
          </a:lstStyle>
          <a:p>
            <a:pPr/>
            <a:r>
              <a:t>Our Tastebite website offers a range of functionalities to make it useful and user friendly, which includes the recipe instructions, the preparation time and you can also filter recipe according to ingredients.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grpSp>
        <p:nvGrpSpPr>
          <p:cNvPr id="137" name="Group 3"/>
          <p:cNvGrpSpPr/>
          <p:nvPr/>
        </p:nvGrpSpPr>
        <p:grpSpPr>
          <a:xfrm>
            <a:off x="8488708" y="2456640"/>
            <a:ext cx="8408405" cy="1556584"/>
            <a:chOff x="0" y="0"/>
            <a:chExt cx="8408403" cy="1556582"/>
          </a:xfrm>
        </p:grpSpPr>
        <p:sp>
          <p:nvSpPr>
            <p:cNvPr id="135" name="TextBox 4"/>
            <p:cNvSpPr/>
            <p:nvPr/>
          </p:nvSpPr>
          <p:spPr>
            <a:xfrm>
              <a:off x="0" y="0"/>
              <a:ext cx="840840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8000"/>
                </a:lnSpc>
                <a:defRPr sz="8000">
                  <a:solidFill>
                    <a:srgbClr val="F5F5F3"/>
                  </a:solidFill>
                  <a:latin typeface="League Spartan"/>
                  <a:ea typeface="League Spartan"/>
                  <a:cs typeface="League Spartan"/>
                  <a:sym typeface="League Spartan"/>
                </a:defRPr>
              </a:lvl1pPr>
            </a:lstStyle>
            <a:p>
              <a:pPr/>
              <a:r>
                <a:t>Social impact</a:t>
              </a:r>
            </a:p>
          </p:txBody>
        </p:sp>
        <p:sp>
          <p:nvSpPr>
            <p:cNvPr id="136" name="TextBox 5"/>
            <p:cNvSpPr/>
            <p:nvPr/>
          </p:nvSpPr>
          <p:spPr>
            <a:xfrm>
              <a:off x="0" y="1556582"/>
              <a:ext cx="840840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L="457200" indent="-457200">
                <a:lnSpc>
                  <a:spcPts val="3700"/>
                </a:lnSpc>
                <a:buSzPct val="100000"/>
                <a:buFont typeface="Arial"/>
                <a:buChar char="•"/>
                <a:defRPr sz="2800">
                  <a:solidFill>
                    <a:srgbClr val="FFFFFF"/>
                  </a:solidFill>
                </a:defRPr>
              </a:pPr>
              <a:r>
                <a:t>Through Advertisement, Promote this website through Instagram and Facebook ADS </a:t>
              </a:r>
            </a:p>
            <a:p>
              <a:pPr marL="457200" indent="-457200">
                <a:lnSpc>
                  <a:spcPts val="3700"/>
                </a:lnSpc>
                <a:buSzPct val="100000"/>
                <a:buFont typeface="Arial"/>
                <a:buChar char="•"/>
                <a:defRPr sz="2800">
                  <a:solidFill>
                    <a:srgbClr val="FFFFFF"/>
                  </a:solidFill>
                </a:defRPr>
              </a:pPr>
              <a:r>
                <a:t>Our main source of revenue is google Adwords.</a:t>
              </a:r>
            </a:p>
            <a:p>
              <a:pPr>
                <a:lnSpc>
                  <a:spcPts val="3700"/>
                </a:lnSpc>
                <a:defRPr sz="2800">
                  <a:solidFill>
                    <a:srgbClr val="FFFFFF"/>
                  </a:solidFill>
                </a:defRPr>
              </a:pPr>
            </a:p>
            <a:p>
              <a:pPr>
                <a:lnSpc>
                  <a:spcPts val="3700"/>
                </a:lnSpc>
                <a:defRPr sz="2800">
                  <a:solidFill>
                    <a:srgbClr val="FFFFFF"/>
                  </a:solidFill>
                </a:defRPr>
              </a:pPr>
            </a:p>
          </p:txBody>
        </p:sp>
      </p:grpSp>
      <p:sp>
        <p:nvSpPr>
          <p:cNvPr id="138" name="Freeform 8"/>
          <p:cNvSpPr/>
          <p:nvPr/>
        </p:nvSpPr>
        <p:spPr>
          <a:xfrm rot="248256">
            <a:off x="-1019990" y="2813202"/>
            <a:ext cx="6732780" cy="8394804"/>
          </a:xfrm>
          <a:prstGeom prst="rect">
            <a:avLst/>
          </a:prstGeom>
          <a:blipFill>
            <a:blip r:embed="rId3"/>
            <a:stretch>
              <a:fillRect/>
            </a:stretch>
          </a:blipFill>
          <a:ln w="12700">
            <a:miter lim="400000"/>
          </a:ln>
        </p:spPr>
        <p:txBody>
          <a:bodyPr lIns="45719" rIns="45719"/>
          <a:lstStyle/>
          <a:p>
            <a:pPr/>
          </a:p>
        </p:txBody>
      </p:sp>
      <p:grpSp>
        <p:nvGrpSpPr>
          <p:cNvPr id="141" name="Group 9"/>
          <p:cNvGrpSpPr/>
          <p:nvPr/>
        </p:nvGrpSpPr>
        <p:grpSpPr>
          <a:xfrm>
            <a:off x="699821" y="273132"/>
            <a:ext cx="6300802" cy="8985168"/>
            <a:chOff x="0" y="0"/>
            <a:chExt cx="6300801" cy="8985167"/>
          </a:xfrm>
        </p:grpSpPr>
        <p:sp>
          <p:nvSpPr>
            <p:cNvPr id="139" name="Freeform 10"/>
            <p:cNvSpPr/>
            <p:nvPr/>
          </p:nvSpPr>
          <p:spPr>
            <a:xfrm>
              <a:off x="0" y="-1"/>
              <a:ext cx="6300802" cy="898516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40" name="Freeform 11"/>
            <p:cNvSpPr/>
            <p:nvPr/>
          </p:nvSpPr>
          <p:spPr>
            <a:xfrm>
              <a:off x="0" y="-1"/>
              <a:ext cx="6300802" cy="8985168"/>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grpSp>
      <p:sp>
        <p:nvSpPr>
          <p:cNvPr id="142" name="Freeform 12"/>
          <p:cNvSpPr/>
          <p:nvPr/>
        </p:nvSpPr>
        <p:spPr>
          <a:xfrm rot="15981021">
            <a:off x="4059852" y="8000758"/>
            <a:ext cx="946496" cy="3410794"/>
          </a:xfrm>
          <a:prstGeom prst="rect">
            <a:avLst/>
          </a:prstGeom>
          <a:blipFill>
            <a:blip r:embed="rId6"/>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45" name="Freeform 3"/>
          <p:cNvSpPr/>
          <p:nvPr/>
        </p:nvSpPr>
        <p:spPr>
          <a:xfrm>
            <a:off x="-3012179" y="-3359204"/>
            <a:ext cx="7088152" cy="7088152"/>
          </a:xfrm>
          <a:prstGeom prst="rect">
            <a:avLst/>
          </a:prstGeom>
          <a:blipFill>
            <a:blip r:embed="rId3"/>
            <a:stretch>
              <a:fillRect/>
            </a:stretch>
          </a:blipFill>
          <a:ln w="12700">
            <a:miter lim="400000"/>
          </a:ln>
        </p:spPr>
        <p:txBody>
          <a:bodyPr lIns="45719" rIns="45719"/>
          <a:lstStyle/>
          <a:p>
            <a:pPr/>
          </a:p>
        </p:txBody>
      </p:sp>
      <p:sp>
        <p:nvSpPr>
          <p:cNvPr id="146" name="TextBox 4"/>
          <p:cNvSpPr txBox="1"/>
          <p:nvPr/>
        </p:nvSpPr>
        <p:spPr>
          <a:xfrm>
            <a:off x="1517306" y="1932946"/>
            <a:ext cx="5970166" cy="1933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500"/>
              </a:lnSpc>
              <a:defRPr sz="7500">
                <a:solidFill>
                  <a:srgbClr val="F5F5F3"/>
                </a:solidFill>
                <a:latin typeface="League Spartan"/>
                <a:ea typeface="League Spartan"/>
                <a:cs typeface="League Spartan"/>
                <a:sym typeface="League Spartan"/>
              </a:defRPr>
            </a:lvl1pPr>
          </a:lstStyle>
          <a:p>
            <a:pPr/>
            <a:r>
              <a:t>Revenue Model</a:t>
            </a:r>
          </a:p>
        </p:txBody>
      </p:sp>
      <p:sp>
        <p:nvSpPr>
          <p:cNvPr id="147" name="Freeform 6"/>
          <p:cNvSpPr/>
          <p:nvPr/>
        </p:nvSpPr>
        <p:spPr>
          <a:xfrm>
            <a:off x="13231496" y="830322"/>
            <a:ext cx="4199974" cy="7118597"/>
          </a:xfrm>
          <a:prstGeom prst="rect">
            <a:avLst/>
          </a:prstGeom>
          <a:blipFill>
            <a:blip r:embed="rId4"/>
            <a:stretch>
              <a:fillRect/>
            </a:stretch>
          </a:blipFill>
          <a:ln w="12700">
            <a:miter lim="400000"/>
          </a:ln>
        </p:spPr>
        <p:txBody>
          <a:bodyPr lIns="45719" rIns="45719"/>
          <a:lstStyle/>
          <a:p>
            <a:pPr/>
          </a:p>
        </p:txBody>
      </p:sp>
      <p:sp>
        <p:nvSpPr>
          <p:cNvPr id="148" name="Freeform 7"/>
          <p:cNvSpPr/>
          <p:nvPr/>
        </p:nvSpPr>
        <p:spPr>
          <a:xfrm>
            <a:off x="9781230" y="6424231"/>
            <a:ext cx="3688199" cy="5338183"/>
          </a:xfrm>
          <a:prstGeom prst="rect">
            <a:avLst/>
          </a:prstGeom>
          <a:blipFill>
            <a:blip r:embed="rId5"/>
            <a:stretch>
              <a:fillRect/>
            </a:stretch>
          </a:blipFill>
          <a:ln w="12700">
            <a:miter lim="400000"/>
          </a:ln>
        </p:spPr>
        <p:txBody>
          <a:bodyPr lIns="45719" rIns="45719"/>
          <a:lstStyle/>
          <a:p>
            <a:pPr/>
          </a:p>
        </p:txBody>
      </p:sp>
      <p:grpSp>
        <p:nvGrpSpPr>
          <p:cNvPr id="151" name="Group 8"/>
          <p:cNvGrpSpPr/>
          <p:nvPr/>
        </p:nvGrpSpPr>
        <p:grpSpPr>
          <a:xfrm>
            <a:off x="9595118" y="868388"/>
            <a:ext cx="5970167" cy="6281654"/>
            <a:chOff x="0" y="0"/>
            <a:chExt cx="5970165" cy="6281652"/>
          </a:xfrm>
        </p:grpSpPr>
        <p:sp>
          <p:nvSpPr>
            <p:cNvPr id="149" name="Freeform 9"/>
            <p:cNvSpPr/>
            <p:nvPr/>
          </p:nvSpPr>
          <p:spPr>
            <a:xfrm>
              <a:off x="0" y="-1"/>
              <a:ext cx="5970166" cy="6281654"/>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50" name="Freeform 10"/>
            <p:cNvSpPr/>
            <p:nvPr/>
          </p:nvSpPr>
          <p:spPr>
            <a:xfrm>
              <a:off x="0" y="-1"/>
              <a:ext cx="5970166" cy="6281654"/>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p>
          </p:txBody>
        </p:sp>
      </p:grpSp>
      <p:sp>
        <p:nvSpPr>
          <p:cNvPr id="152" name="Freeform 11"/>
          <p:cNvSpPr/>
          <p:nvPr/>
        </p:nvSpPr>
        <p:spPr>
          <a:xfrm>
            <a:off x="9221137" y="226832"/>
            <a:ext cx="2851364" cy="1283113"/>
          </a:xfrm>
          <a:prstGeom prst="rect">
            <a:avLst/>
          </a:prstGeom>
          <a:blipFill>
            <a:blip r:embed="rId8"/>
            <a:stretch>
              <a:fillRect/>
            </a:stretch>
          </a:blipFill>
          <a:ln w="12700">
            <a:miter lim="400000"/>
          </a:ln>
        </p:spPr>
        <p:txBody>
          <a:bodyPr lIns="45719" rIns="45719"/>
          <a:lstStyle/>
          <a:p>
            <a:pPr/>
          </a:p>
        </p:txBody>
      </p:sp>
      <p:sp>
        <p:nvSpPr>
          <p:cNvPr id="153" name="TextBox 12"/>
          <p:cNvSpPr txBox="1"/>
          <p:nvPr/>
        </p:nvSpPr>
        <p:spPr>
          <a:xfrm>
            <a:off x="1517306" y="4640579"/>
            <a:ext cx="7428573" cy="24782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FFFFFF"/>
                </a:solidFill>
              </a:defRPr>
            </a:lvl1pPr>
          </a:lstStyle>
          <a:p>
            <a:pPr/>
            <a:r>
              <a:t>This Tastebite teaches us the techniques introduce us to new ingredients and encourage us to expand our palates on riff on old way of doing things and promises us new ways of doing things that with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Freeform 2"/>
          <p:cNvSpPr/>
          <p:nvPr/>
        </p:nvSpPr>
        <p:spPr>
          <a:xfrm>
            <a:off x="0" y="15976"/>
            <a:ext cx="18288000" cy="10287001"/>
          </a:xfrm>
          <a:prstGeom prst="rect">
            <a:avLst/>
          </a:prstGeom>
          <a:blipFill>
            <a:blip r:embed="rId2"/>
            <a:stretch>
              <a:fillRect/>
            </a:stretch>
          </a:blipFill>
          <a:ln w="12700">
            <a:miter lim="400000"/>
          </a:ln>
        </p:spPr>
        <p:txBody>
          <a:bodyPr lIns="45719" rIns="45719"/>
          <a:lstStyle/>
          <a:p>
            <a:pPr/>
          </a:p>
        </p:txBody>
      </p:sp>
      <p:sp>
        <p:nvSpPr>
          <p:cNvPr id="156" name="Freeform 3"/>
          <p:cNvSpPr/>
          <p:nvPr/>
        </p:nvSpPr>
        <p:spPr>
          <a:xfrm>
            <a:off x="-1105422" y="5792897"/>
            <a:ext cx="4268244" cy="5205174"/>
          </a:xfrm>
          <a:prstGeom prst="rect">
            <a:avLst/>
          </a:prstGeom>
          <a:blipFill>
            <a:blip r:embed="rId3"/>
            <a:stretch>
              <a:fillRect/>
            </a:stretch>
          </a:blipFill>
          <a:ln w="12700">
            <a:miter lim="400000"/>
          </a:ln>
        </p:spPr>
        <p:txBody>
          <a:bodyPr lIns="45719" rIns="45719"/>
          <a:lstStyle/>
          <a:p>
            <a:pPr/>
          </a:p>
        </p:txBody>
      </p:sp>
      <p:sp>
        <p:nvSpPr>
          <p:cNvPr id="157" name="Freeform 4"/>
          <p:cNvSpPr/>
          <p:nvPr/>
        </p:nvSpPr>
        <p:spPr>
          <a:xfrm rot="107391">
            <a:off x="1646011" y="2840913"/>
            <a:ext cx="5872731" cy="5903969"/>
          </a:xfrm>
          <a:prstGeom prst="rect">
            <a:avLst/>
          </a:prstGeom>
          <a:blipFill>
            <a:blip r:embed="rId4"/>
            <a:stretch>
              <a:fillRect/>
            </a:stretch>
          </a:blipFill>
          <a:ln w="12700">
            <a:miter lim="400000"/>
          </a:ln>
        </p:spPr>
        <p:txBody>
          <a:bodyPr lIns="45719" rIns="45719"/>
          <a:lstStyle/>
          <a:p>
            <a:pPr/>
          </a:p>
        </p:txBody>
      </p:sp>
      <p:grpSp>
        <p:nvGrpSpPr>
          <p:cNvPr id="160" name="Group 5"/>
          <p:cNvGrpSpPr/>
          <p:nvPr/>
        </p:nvGrpSpPr>
        <p:grpSpPr>
          <a:xfrm>
            <a:off x="2524138" y="3248845"/>
            <a:ext cx="6252560" cy="5088106"/>
            <a:chOff x="0" y="0"/>
            <a:chExt cx="6252559" cy="5088105"/>
          </a:xfrm>
        </p:grpSpPr>
        <p:sp>
          <p:nvSpPr>
            <p:cNvPr id="158" name="Freeform 6"/>
            <p:cNvSpPr/>
            <p:nvPr/>
          </p:nvSpPr>
          <p:spPr>
            <a:xfrm rot="21413119">
              <a:off x="307722" y="452548"/>
              <a:ext cx="5627158" cy="3712362"/>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59" name="Freeform 7"/>
            <p:cNvSpPr/>
            <p:nvPr/>
          </p:nvSpPr>
          <p:spPr>
            <a:xfrm rot="21413119">
              <a:off x="125128" y="159544"/>
              <a:ext cx="6002303" cy="4769017"/>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grpSp>
      <p:sp>
        <p:nvSpPr>
          <p:cNvPr id="161" name="Freeform 8"/>
          <p:cNvSpPr/>
          <p:nvPr/>
        </p:nvSpPr>
        <p:spPr>
          <a:xfrm rot="6155389">
            <a:off x="6192215" y="7389776"/>
            <a:ext cx="3181079" cy="1431486"/>
          </a:xfrm>
          <a:prstGeom prst="rect">
            <a:avLst/>
          </a:prstGeom>
          <a:blipFill>
            <a:blip r:embed="rId7"/>
            <a:stretch>
              <a:fillRect/>
            </a:stretch>
          </a:blipFill>
          <a:ln w="12700">
            <a:miter lim="400000"/>
          </a:ln>
        </p:spPr>
        <p:txBody>
          <a:bodyPr lIns="45719" rIns="45719"/>
          <a:lstStyle/>
          <a:p>
            <a:pPr/>
          </a:p>
        </p:txBody>
      </p:sp>
      <p:sp>
        <p:nvSpPr>
          <p:cNvPr id="162" name="TextBox 9"/>
          <p:cNvSpPr txBox="1"/>
          <p:nvPr/>
        </p:nvSpPr>
        <p:spPr>
          <a:xfrm>
            <a:off x="4543957" y="955522"/>
            <a:ext cx="10677115" cy="11118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500"/>
              </a:lnSpc>
              <a:defRPr sz="8500">
                <a:solidFill>
                  <a:srgbClr val="F5F5F3"/>
                </a:solidFill>
                <a:latin typeface="League Spartan"/>
                <a:ea typeface="League Spartan"/>
                <a:cs typeface="League Spartan"/>
                <a:sym typeface="League Spartan"/>
              </a:defRPr>
            </a:lvl1pPr>
          </a:lstStyle>
          <a:p>
            <a:pPr/>
            <a:r>
              <a:t>Technologies Used</a:t>
            </a:r>
          </a:p>
        </p:txBody>
      </p:sp>
      <p:sp>
        <p:nvSpPr>
          <p:cNvPr id="163" name="TextBox 10"/>
          <p:cNvSpPr txBox="1"/>
          <p:nvPr/>
        </p:nvSpPr>
        <p:spPr>
          <a:xfrm>
            <a:off x="9933793" y="3929657"/>
            <a:ext cx="7668407" cy="16493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400"/>
              </a:lnSpc>
              <a:defRPr sz="2900">
                <a:solidFill>
                  <a:srgbClr val="F5F5F3"/>
                </a:solidFill>
                <a:latin typeface="Glacial Indifference Bold"/>
                <a:ea typeface="Glacial Indifference Bold"/>
                <a:cs typeface="Glacial Indifference Bold"/>
                <a:sym typeface="Glacial Indifference Bold"/>
              </a:defRPr>
            </a:lvl1pPr>
          </a:lstStyle>
          <a:p>
            <a:pPr/>
            <a:r>
              <a:t>OUR TEAM UTILIZED A VARIETY OF WEB DEVELOPMENT TECHNOLOGIES LIKE HTML, CSS, JAVASCRIPT , REACT AND GIT.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66" name="Freeform 3"/>
          <p:cNvSpPr/>
          <p:nvPr/>
        </p:nvSpPr>
        <p:spPr>
          <a:xfrm>
            <a:off x="-1341121" y="-1539347"/>
            <a:ext cx="6641081" cy="6682848"/>
          </a:xfrm>
          <a:prstGeom prst="rect">
            <a:avLst/>
          </a:prstGeom>
          <a:blipFill>
            <a:blip r:embed="rId3"/>
            <a:stretch>
              <a:fillRect/>
            </a:stretch>
          </a:blipFill>
          <a:ln w="12700">
            <a:miter lim="400000"/>
          </a:ln>
        </p:spPr>
        <p:txBody>
          <a:bodyPr lIns="45719" rIns="45719"/>
          <a:lstStyle/>
          <a:p>
            <a:pPr/>
          </a:p>
        </p:txBody>
      </p:sp>
      <p:sp>
        <p:nvSpPr>
          <p:cNvPr id="167" name="Freeform 5"/>
          <p:cNvSpPr/>
          <p:nvPr/>
        </p:nvSpPr>
        <p:spPr>
          <a:xfrm>
            <a:off x="993631" y="3518298"/>
            <a:ext cx="3535028" cy="4287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7" y="21600"/>
                </a:moveTo>
                <a:lnTo>
                  <a:pt x="2323" y="21600"/>
                </a:lnTo>
                <a:cubicBezTo>
                  <a:pt x="1043" y="21600"/>
                  <a:pt x="0" y="20740"/>
                  <a:pt x="0" y="19685"/>
                </a:cubicBezTo>
                <a:lnTo>
                  <a:pt x="0" y="1915"/>
                </a:lnTo>
                <a:cubicBezTo>
                  <a:pt x="0" y="860"/>
                  <a:pt x="1043" y="0"/>
                  <a:pt x="2323" y="0"/>
                </a:cubicBezTo>
                <a:lnTo>
                  <a:pt x="19277" y="0"/>
                </a:lnTo>
                <a:cubicBezTo>
                  <a:pt x="20557" y="0"/>
                  <a:pt x="21600" y="860"/>
                  <a:pt x="21600" y="1915"/>
                </a:cubicBezTo>
                <a:lnTo>
                  <a:pt x="21600" y="19685"/>
                </a:lnTo>
                <a:cubicBezTo>
                  <a:pt x="21600" y="20740"/>
                  <a:pt x="20557" y="21600"/>
                  <a:pt x="19277" y="21600"/>
                </a:cubicBezTo>
                <a:close/>
              </a:path>
            </a:pathLst>
          </a:custGeom>
          <a:solidFill>
            <a:srgbClr val="2E2D2D">
              <a:alpha val="60000"/>
            </a:srgbClr>
          </a:solidFill>
          <a:ln w="12700">
            <a:miter lim="400000"/>
          </a:ln>
        </p:spPr>
        <p:txBody>
          <a:bodyPr lIns="45719" rIns="45719"/>
          <a:lstStyle/>
          <a:p>
            <a:pPr/>
          </a:p>
        </p:txBody>
      </p:sp>
      <p:sp>
        <p:nvSpPr>
          <p:cNvPr id="168" name="Freeform 9"/>
          <p:cNvSpPr/>
          <p:nvPr/>
        </p:nvSpPr>
        <p:spPr>
          <a:xfrm>
            <a:off x="5299959" y="3518298"/>
            <a:ext cx="3535027" cy="4287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7" y="21600"/>
                </a:moveTo>
                <a:lnTo>
                  <a:pt x="2323" y="21600"/>
                </a:lnTo>
                <a:cubicBezTo>
                  <a:pt x="1043" y="21600"/>
                  <a:pt x="0" y="20740"/>
                  <a:pt x="0" y="19685"/>
                </a:cubicBezTo>
                <a:lnTo>
                  <a:pt x="0" y="1915"/>
                </a:lnTo>
                <a:cubicBezTo>
                  <a:pt x="0" y="860"/>
                  <a:pt x="1043" y="0"/>
                  <a:pt x="2323" y="0"/>
                </a:cubicBezTo>
                <a:lnTo>
                  <a:pt x="19277" y="0"/>
                </a:lnTo>
                <a:cubicBezTo>
                  <a:pt x="20557" y="0"/>
                  <a:pt x="21600" y="860"/>
                  <a:pt x="21600" y="1915"/>
                </a:cubicBezTo>
                <a:lnTo>
                  <a:pt x="21600" y="19685"/>
                </a:lnTo>
                <a:cubicBezTo>
                  <a:pt x="21600" y="20740"/>
                  <a:pt x="20557" y="21600"/>
                  <a:pt x="19277" y="21600"/>
                </a:cubicBezTo>
                <a:close/>
              </a:path>
            </a:pathLst>
          </a:custGeom>
          <a:solidFill>
            <a:srgbClr val="2E2D2D">
              <a:alpha val="60000"/>
            </a:srgbClr>
          </a:solidFill>
          <a:ln w="12700">
            <a:miter lim="400000"/>
          </a:ln>
        </p:spPr>
        <p:txBody>
          <a:bodyPr lIns="45719" rIns="45719"/>
          <a:lstStyle/>
          <a:p>
            <a:pPr/>
          </a:p>
        </p:txBody>
      </p:sp>
      <p:sp>
        <p:nvSpPr>
          <p:cNvPr id="169" name="Freeform 13"/>
          <p:cNvSpPr/>
          <p:nvPr/>
        </p:nvSpPr>
        <p:spPr>
          <a:xfrm>
            <a:off x="9608229" y="3518298"/>
            <a:ext cx="3535027" cy="4287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77" y="21600"/>
                </a:moveTo>
                <a:lnTo>
                  <a:pt x="2323" y="21600"/>
                </a:lnTo>
                <a:cubicBezTo>
                  <a:pt x="1043" y="21600"/>
                  <a:pt x="0" y="20740"/>
                  <a:pt x="0" y="19685"/>
                </a:cubicBezTo>
                <a:lnTo>
                  <a:pt x="0" y="1915"/>
                </a:lnTo>
                <a:cubicBezTo>
                  <a:pt x="0" y="860"/>
                  <a:pt x="1043" y="0"/>
                  <a:pt x="2323" y="0"/>
                </a:cubicBezTo>
                <a:lnTo>
                  <a:pt x="19277" y="0"/>
                </a:lnTo>
                <a:cubicBezTo>
                  <a:pt x="20557" y="0"/>
                  <a:pt x="21600" y="860"/>
                  <a:pt x="21600" y="1915"/>
                </a:cubicBezTo>
                <a:lnTo>
                  <a:pt x="21600" y="19685"/>
                </a:lnTo>
                <a:cubicBezTo>
                  <a:pt x="21600" y="20740"/>
                  <a:pt x="20557" y="21600"/>
                  <a:pt x="19277" y="21600"/>
                </a:cubicBezTo>
                <a:close/>
              </a:path>
            </a:pathLst>
          </a:custGeom>
          <a:solidFill>
            <a:srgbClr val="2E2D2D">
              <a:alpha val="60000"/>
            </a:srgbClr>
          </a:solidFill>
          <a:ln w="12700">
            <a:miter lim="400000"/>
          </a:ln>
        </p:spPr>
        <p:txBody>
          <a:bodyPr lIns="45719" rIns="45719"/>
          <a:lstStyle/>
          <a:p>
            <a:pPr/>
          </a:p>
        </p:txBody>
      </p:sp>
      <p:sp>
        <p:nvSpPr>
          <p:cNvPr id="170" name="TextBox 20"/>
          <p:cNvSpPr txBox="1"/>
          <p:nvPr/>
        </p:nvSpPr>
        <p:spPr>
          <a:xfrm>
            <a:off x="3319799" y="1171575"/>
            <a:ext cx="11648401" cy="1046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000"/>
              </a:lnSpc>
              <a:defRPr sz="8000">
                <a:solidFill>
                  <a:srgbClr val="FFBD59"/>
                </a:solidFill>
                <a:latin typeface="League Spartan"/>
                <a:ea typeface="League Spartan"/>
                <a:cs typeface="League Spartan"/>
                <a:sym typeface="League Spartan"/>
              </a:defRPr>
            </a:lvl1pPr>
          </a:lstStyle>
          <a:p>
            <a:pPr/>
            <a:r>
              <a:t>The Team-13</a:t>
            </a:r>
          </a:p>
        </p:txBody>
      </p:sp>
      <p:sp>
        <p:nvSpPr>
          <p:cNvPr id="171" name="TextBox 21"/>
          <p:cNvSpPr txBox="1"/>
          <p:nvPr/>
        </p:nvSpPr>
        <p:spPr>
          <a:xfrm>
            <a:off x="1455778" y="6033175"/>
            <a:ext cx="2687925" cy="876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400"/>
              </a:lnSpc>
              <a:defRPr sz="3400">
                <a:solidFill>
                  <a:srgbClr val="FFBD59"/>
                </a:solidFill>
                <a:latin typeface="Garet Bold"/>
                <a:ea typeface="Garet Bold"/>
                <a:cs typeface="Garet Bold"/>
                <a:sym typeface="Garet Bold"/>
              </a:defRPr>
            </a:lvl1pPr>
          </a:lstStyle>
          <a:p>
            <a:pPr/>
            <a:r>
              <a:t>PRATIK SHEKHAR</a:t>
            </a:r>
          </a:p>
        </p:txBody>
      </p:sp>
      <p:sp>
        <p:nvSpPr>
          <p:cNvPr id="172" name="TextBox 22"/>
          <p:cNvSpPr txBox="1"/>
          <p:nvPr/>
        </p:nvSpPr>
        <p:spPr>
          <a:xfrm>
            <a:off x="1455778" y="6981536"/>
            <a:ext cx="1859199" cy="283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pc="341" sz="1700">
                <a:solidFill>
                  <a:srgbClr val="FFFFFF"/>
                </a:solidFill>
                <a:latin typeface="Garet"/>
                <a:ea typeface="Garet"/>
                <a:cs typeface="Garet"/>
                <a:sym typeface="Garet"/>
              </a:defRPr>
            </a:lvl1pPr>
          </a:lstStyle>
          <a:p>
            <a:pPr/>
            <a:r>
              <a:t>23MIC7169</a:t>
            </a:r>
          </a:p>
        </p:txBody>
      </p:sp>
      <p:sp>
        <p:nvSpPr>
          <p:cNvPr id="173" name="TextBox 23"/>
          <p:cNvSpPr txBox="1"/>
          <p:nvPr/>
        </p:nvSpPr>
        <p:spPr>
          <a:xfrm>
            <a:off x="5762104" y="6033175"/>
            <a:ext cx="2687925" cy="4447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400"/>
              </a:lnSpc>
              <a:defRPr sz="3400">
                <a:solidFill>
                  <a:srgbClr val="FFBD59"/>
                </a:solidFill>
                <a:latin typeface="Garet Bold"/>
                <a:ea typeface="Garet Bold"/>
                <a:cs typeface="Garet Bold"/>
                <a:sym typeface="Garet Bold"/>
              </a:defRPr>
            </a:lvl1pPr>
          </a:lstStyle>
          <a:p>
            <a:pPr/>
            <a:r>
              <a:t>ATIKA ZAHIN</a:t>
            </a:r>
          </a:p>
        </p:txBody>
      </p:sp>
      <p:sp>
        <p:nvSpPr>
          <p:cNvPr id="174" name="TextBox 24"/>
          <p:cNvSpPr txBox="1"/>
          <p:nvPr/>
        </p:nvSpPr>
        <p:spPr>
          <a:xfrm>
            <a:off x="5762104" y="6981536"/>
            <a:ext cx="2489031" cy="283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pc="341" sz="1700">
                <a:solidFill>
                  <a:srgbClr val="FFFFFF"/>
                </a:solidFill>
                <a:latin typeface="Blinker"/>
                <a:ea typeface="Blinker"/>
                <a:cs typeface="Blinker"/>
                <a:sym typeface="Blinker"/>
              </a:defRPr>
            </a:lvl1pPr>
          </a:lstStyle>
          <a:p>
            <a:pPr/>
            <a:r>
              <a:t>23BCE7185</a:t>
            </a:r>
          </a:p>
        </p:txBody>
      </p:sp>
      <p:sp>
        <p:nvSpPr>
          <p:cNvPr id="175" name="TextBox 25"/>
          <p:cNvSpPr txBox="1"/>
          <p:nvPr/>
        </p:nvSpPr>
        <p:spPr>
          <a:xfrm>
            <a:off x="10070376" y="6033175"/>
            <a:ext cx="2586321" cy="876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400"/>
              </a:lnSpc>
              <a:defRPr sz="3400">
                <a:solidFill>
                  <a:srgbClr val="FFBD59"/>
                </a:solidFill>
                <a:latin typeface="Garet Bold"/>
                <a:ea typeface="Garet Bold"/>
                <a:cs typeface="Garet Bold"/>
                <a:sym typeface="Garet Bold"/>
              </a:defRPr>
            </a:lvl1pPr>
          </a:lstStyle>
          <a:p>
            <a:pPr/>
            <a:r>
              <a:t>M.JASHMITHA</a:t>
            </a:r>
          </a:p>
        </p:txBody>
      </p:sp>
      <p:sp>
        <p:nvSpPr>
          <p:cNvPr id="176" name="TextBox 27"/>
          <p:cNvSpPr txBox="1"/>
          <p:nvPr/>
        </p:nvSpPr>
        <p:spPr>
          <a:xfrm>
            <a:off x="10070376" y="6981536"/>
            <a:ext cx="1859198" cy="283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pc="341" sz="1700">
                <a:solidFill>
                  <a:srgbClr val="FFFFFF"/>
                </a:solidFill>
                <a:latin typeface="Blinker"/>
                <a:ea typeface="Blinker"/>
                <a:cs typeface="Blinker"/>
                <a:sym typeface="Blinker"/>
              </a:defRPr>
            </a:lvl1pPr>
          </a:lstStyle>
          <a:p>
            <a:pPr/>
            <a:r>
              <a:t>22BCE9495</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79" name="Freeform 3"/>
          <p:cNvSpPr/>
          <p:nvPr/>
        </p:nvSpPr>
        <p:spPr>
          <a:xfrm>
            <a:off x="0" y="0"/>
            <a:ext cx="18288000" cy="4273013"/>
          </a:xfrm>
          <a:prstGeom prst="rect">
            <a:avLst/>
          </a:prstGeom>
          <a:blipFill>
            <a:blip r:embed="rId3"/>
            <a:stretch>
              <a:fillRect/>
            </a:stretch>
          </a:blipFill>
          <a:ln w="12700">
            <a:miter lim="400000"/>
          </a:ln>
        </p:spPr>
        <p:txBody>
          <a:bodyPr lIns="45719" rIns="45719"/>
          <a:lstStyle/>
          <a:p>
            <a:pPr/>
          </a:p>
        </p:txBody>
      </p:sp>
      <p:sp>
        <p:nvSpPr>
          <p:cNvPr id="180" name="TextBox 4"/>
          <p:cNvSpPr txBox="1"/>
          <p:nvPr/>
        </p:nvSpPr>
        <p:spPr>
          <a:xfrm>
            <a:off x="3877719" y="5349478"/>
            <a:ext cx="10532562" cy="5420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300"/>
              </a:lnSpc>
              <a:defRPr spc="1152" sz="3600">
                <a:solidFill>
                  <a:srgbClr val="FFBD59"/>
                </a:solidFill>
                <a:latin typeface="Garet"/>
                <a:ea typeface="Garet"/>
                <a:cs typeface="Garet"/>
                <a:sym typeface="Garet"/>
              </a:defRPr>
            </a:lvl1pPr>
          </a:lstStyle>
          <a:p>
            <a:pPr/>
            <a:r>
              <a:t>HACKTOBER FEST</a:t>
            </a:r>
          </a:p>
        </p:txBody>
      </p:sp>
      <p:sp>
        <p:nvSpPr>
          <p:cNvPr id="181" name="TextBox 5"/>
          <p:cNvSpPr txBox="1"/>
          <p:nvPr/>
        </p:nvSpPr>
        <p:spPr>
          <a:xfrm>
            <a:off x="2510201" y="3613546"/>
            <a:ext cx="13267598" cy="18135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400"/>
              </a:lnSpc>
              <a:defRPr sz="12000">
                <a:solidFill>
                  <a:srgbClr val="FFFFFF"/>
                </a:solidFill>
                <a:latin typeface="League Spartan"/>
                <a:ea typeface="League Spartan"/>
                <a:cs typeface="League Spartan"/>
                <a:sym typeface="League Spartan"/>
              </a:defRPr>
            </a:lvl1pPr>
          </a:lstStyle>
          <a:p>
            <a:pPr/>
            <a:r>
              <a:t>Thank You</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